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9"/>
  </p:notesMasterIdLst>
  <p:handoutMasterIdLst>
    <p:handoutMasterId r:id="rId10"/>
  </p:handoutMasterIdLst>
  <p:sldIdLst>
    <p:sldId id="831" r:id="rId2"/>
    <p:sldId id="826" r:id="rId3"/>
    <p:sldId id="827" r:id="rId4"/>
    <p:sldId id="828" r:id="rId5"/>
    <p:sldId id="829" r:id="rId6"/>
    <p:sldId id="830" r:id="rId7"/>
    <p:sldId id="832" r:id="rId8"/>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49" userDrawn="1">
          <p15:clr>
            <a:srgbClr val="A4A3A4"/>
          </p15:clr>
        </p15:guide>
        <p15:guide id="2" pos="2229" userDrawn="1">
          <p15:clr>
            <a:srgbClr val="A4A3A4"/>
          </p15:clr>
        </p15:guide>
        <p15:guide id="3" orient="horz" pos="2934">
          <p15:clr>
            <a:srgbClr val="A4A3A4"/>
          </p15:clr>
        </p15:guide>
        <p15:guide id="4"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seology" initials="W" lastIdx="42" clrIdx="0"/>
  <p:cmAuthor id="1" name="Carl" initials="C" lastIdx="23" clrIdx="1">
    <p:extLst/>
  </p:cmAuthor>
  <p:cmAuthor id="2" name="Harris Kaplan" initials="HK" lastIdx="3" clrIdx="2">
    <p:extLst/>
  </p:cmAuthor>
  <p:cmAuthor id="3" name="Steve" initials="S" lastIdx="2" clrIdx="3"/>
  <p:cmAuthor id="4" name="Ronald Bracken" initials="RB" lastIdx="2" clrIdx="4">
    <p:extLst>
      <p:ext uri="{19B8F6BF-5375-455C-9EA6-DF929625EA0E}">
        <p15:presenceInfo xmlns:p15="http://schemas.microsoft.com/office/powerpoint/2012/main" userId="264fb43773128fb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E89"/>
    <a:srgbClr val="00194C"/>
    <a:srgbClr val="001D58"/>
    <a:srgbClr val="001F5C"/>
    <a:srgbClr val="000000"/>
    <a:srgbClr val="00133A"/>
    <a:srgbClr val="9FE6FF"/>
    <a:srgbClr val="001848"/>
    <a:srgbClr val="001236"/>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534" autoAdjust="0"/>
    <p:restoredTop sz="94425" autoAdjust="0"/>
  </p:normalViewPr>
  <p:slideViewPr>
    <p:cSldViewPr>
      <p:cViewPr varScale="1">
        <p:scale>
          <a:sx n="72" d="100"/>
          <a:sy n="72" d="100"/>
        </p:scale>
        <p:origin x="996" y="54"/>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notesViewPr>
    <p:cSldViewPr>
      <p:cViewPr varScale="1">
        <p:scale>
          <a:sx n="88" d="100"/>
          <a:sy n="88" d="100"/>
        </p:scale>
        <p:origin x="-3870" y="-120"/>
      </p:cViewPr>
      <p:guideLst>
        <p:guide orient="horz" pos="2949"/>
        <p:guide pos="2229"/>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Control</c:v>
                </c:pt>
              </c:strCache>
            </c:strRef>
          </c:tx>
          <c:spPr>
            <a:solidFill>
              <a:schemeClr val="accent1"/>
            </a:solidFill>
            <a:ln>
              <a:noFill/>
            </a:ln>
            <a:effectLst/>
            <a:scene3d>
              <a:camera prst="orthographicFront"/>
              <a:lightRig rig="threePt" dir="t"/>
            </a:scene3d>
            <a:sp3d>
              <a:bevelT/>
            </a:sp3d>
          </c:spPr>
          <c:invertIfNegative val="0"/>
          <c:cat>
            <c:strRef>
              <c:f>Sheet1!$A$2:$A$4</c:f>
              <c:strCache>
                <c:ptCount val="3"/>
                <c:pt idx="0">
                  <c:v>PA 27853</c:v>
                </c:pt>
                <c:pt idx="1">
                  <c:v>PA 10752</c:v>
                </c:pt>
                <c:pt idx="2">
                  <c:v>PA 14</c:v>
                </c:pt>
              </c:strCache>
            </c:strRef>
          </c:cat>
          <c:val>
            <c:numRef>
              <c:f>Sheet1!$B$2:$B$4</c:f>
              <c:numCache>
                <c:formatCode>General</c:formatCode>
                <c:ptCount val="3"/>
                <c:pt idx="0">
                  <c:v>9.1999999999999993</c:v>
                </c:pt>
                <c:pt idx="1">
                  <c:v>9.86</c:v>
                </c:pt>
                <c:pt idx="2">
                  <c:v>9.86</c:v>
                </c:pt>
              </c:numCache>
            </c:numRef>
          </c:val>
          <c:extLst>
            <c:ext xmlns:c16="http://schemas.microsoft.com/office/drawing/2014/chart" uri="{C3380CC4-5D6E-409C-BE32-E72D297353CC}">
              <c16:uniqueId val="{00000000-23A9-4DAA-9798-D4C9174FD8DE}"/>
            </c:ext>
          </c:extLst>
        </c:ser>
        <c:ser>
          <c:idx val="1"/>
          <c:order val="1"/>
          <c:tx>
            <c:strRef>
              <c:f>Sheet1!$C$1</c:f>
              <c:strCache>
                <c:ptCount val="1"/>
                <c:pt idx="0">
                  <c:v>Test</c:v>
                </c:pt>
              </c:strCache>
            </c:strRef>
          </c:tx>
          <c:spPr>
            <a:solidFill>
              <a:schemeClr val="accent1">
                <a:lumMod val="50000"/>
                <a:lumOff val="50000"/>
              </a:schemeClr>
            </a:solidFill>
            <a:ln>
              <a:noFill/>
            </a:ln>
            <a:effectLst/>
            <a:scene3d>
              <a:camera prst="orthographicFront"/>
              <a:lightRig rig="threePt" dir="t"/>
            </a:scene3d>
            <a:sp3d>
              <a:bevelT/>
            </a:sp3d>
          </c:spPr>
          <c:invertIfNegative val="0"/>
          <c:cat>
            <c:strRef>
              <c:f>Sheet1!$A$2:$A$4</c:f>
              <c:strCache>
                <c:ptCount val="3"/>
                <c:pt idx="0">
                  <c:v>PA 27853</c:v>
                </c:pt>
                <c:pt idx="1">
                  <c:v>PA 10752</c:v>
                </c:pt>
                <c:pt idx="2">
                  <c:v>PA 14</c:v>
                </c:pt>
              </c:strCache>
            </c:strRef>
          </c:cat>
          <c:val>
            <c:numRef>
              <c:f>Sheet1!$C$2:$C$4</c:f>
              <c:numCache>
                <c:formatCode>General</c:formatCode>
                <c:ptCount val="3"/>
                <c:pt idx="0">
                  <c:v>0.57999999999999996</c:v>
                </c:pt>
                <c:pt idx="1">
                  <c:v>0.86</c:v>
                </c:pt>
                <c:pt idx="2">
                  <c:v>0.28000000000000003</c:v>
                </c:pt>
              </c:numCache>
            </c:numRef>
          </c:val>
          <c:extLst>
            <c:ext xmlns:c16="http://schemas.microsoft.com/office/drawing/2014/chart" uri="{C3380CC4-5D6E-409C-BE32-E72D297353CC}">
              <c16:uniqueId val="{00000001-23A9-4DAA-9798-D4C9174FD8DE}"/>
            </c:ext>
          </c:extLst>
        </c:ser>
        <c:dLbls>
          <c:showLegendKey val="0"/>
          <c:showVal val="0"/>
          <c:showCatName val="0"/>
          <c:showSerName val="0"/>
          <c:showPercent val="0"/>
          <c:showBubbleSize val="0"/>
        </c:dLbls>
        <c:gapWidth val="50"/>
        <c:axId val="674035512"/>
        <c:axId val="674031576"/>
      </c:barChart>
      <c:catAx>
        <c:axId val="674035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002E89"/>
                </a:solidFill>
                <a:latin typeface="+mn-lt"/>
                <a:ea typeface="+mn-ea"/>
                <a:cs typeface="+mn-cs"/>
              </a:defRPr>
            </a:pPr>
            <a:endParaRPr lang="en-US"/>
          </a:p>
        </c:txPr>
        <c:crossAx val="674031576"/>
        <c:crosses val="autoZero"/>
        <c:auto val="1"/>
        <c:lblAlgn val="ctr"/>
        <c:lblOffset val="100"/>
        <c:noMultiLvlLbl val="0"/>
      </c:catAx>
      <c:valAx>
        <c:axId val="6740315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002E89"/>
                </a:solidFill>
                <a:latin typeface="+mn-lt"/>
                <a:ea typeface="+mn-ea"/>
                <a:cs typeface="+mn-cs"/>
              </a:defRPr>
            </a:pPr>
            <a:endParaRPr lang="en-US"/>
          </a:p>
        </c:txPr>
        <c:crossAx val="674035512"/>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Control</c:v>
                </c:pt>
              </c:strCache>
            </c:strRef>
          </c:tx>
          <c:spPr>
            <a:solidFill>
              <a:schemeClr val="accent1"/>
            </a:solidFill>
            <a:ln>
              <a:noFill/>
            </a:ln>
            <a:effectLst/>
            <a:scene3d>
              <a:camera prst="orthographicFront"/>
              <a:lightRig rig="threePt" dir="t"/>
            </a:scene3d>
            <a:sp3d>
              <a:bevelT/>
            </a:sp3d>
          </c:spPr>
          <c:invertIfNegative val="0"/>
          <c:cat>
            <c:strRef>
              <c:f>Sheet1!$A$2:$A$4</c:f>
              <c:strCache>
                <c:ptCount val="3"/>
                <c:pt idx="0">
                  <c:v>456</c:v>
                </c:pt>
                <c:pt idx="1">
                  <c:v>399</c:v>
                </c:pt>
                <c:pt idx="2">
                  <c:v>UofC#18</c:v>
                </c:pt>
              </c:strCache>
            </c:strRef>
          </c:cat>
          <c:val>
            <c:numRef>
              <c:f>Sheet1!$B$2:$B$4</c:f>
              <c:numCache>
                <c:formatCode>General</c:formatCode>
                <c:ptCount val="3"/>
                <c:pt idx="0">
                  <c:v>9.6300000000000008</c:v>
                </c:pt>
                <c:pt idx="1">
                  <c:v>8.9</c:v>
                </c:pt>
                <c:pt idx="2">
                  <c:v>9.3699999999999992</c:v>
                </c:pt>
              </c:numCache>
            </c:numRef>
          </c:val>
          <c:extLst>
            <c:ext xmlns:c16="http://schemas.microsoft.com/office/drawing/2014/chart" uri="{C3380CC4-5D6E-409C-BE32-E72D297353CC}">
              <c16:uniqueId val="{00000000-23A9-4DAA-9798-D4C9174FD8DE}"/>
            </c:ext>
          </c:extLst>
        </c:ser>
        <c:ser>
          <c:idx val="1"/>
          <c:order val="1"/>
          <c:tx>
            <c:strRef>
              <c:f>Sheet1!$C$1</c:f>
              <c:strCache>
                <c:ptCount val="1"/>
                <c:pt idx="0">
                  <c:v>Test</c:v>
                </c:pt>
              </c:strCache>
            </c:strRef>
          </c:tx>
          <c:spPr>
            <a:solidFill>
              <a:schemeClr val="accent1">
                <a:lumMod val="50000"/>
                <a:lumOff val="50000"/>
              </a:schemeClr>
            </a:solidFill>
            <a:ln>
              <a:noFill/>
            </a:ln>
            <a:effectLst/>
            <a:scene3d>
              <a:camera prst="orthographicFront"/>
              <a:lightRig rig="threePt" dir="t"/>
            </a:scene3d>
            <a:sp3d>
              <a:bevelT/>
            </a:sp3d>
          </c:spPr>
          <c:invertIfNegative val="0"/>
          <c:cat>
            <c:strRef>
              <c:f>Sheet1!$A$2:$A$4</c:f>
              <c:strCache>
                <c:ptCount val="3"/>
                <c:pt idx="0">
                  <c:v>456</c:v>
                </c:pt>
                <c:pt idx="1">
                  <c:v>399</c:v>
                </c:pt>
                <c:pt idx="2">
                  <c:v>UofC#18</c:v>
                </c:pt>
              </c:strCache>
            </c:strRef>
          </c:cat>
          <c:val>
            <c:numRef>
              <c:f>Sheet1!$C$2:$C$4</c:f>
              <c:numCache>
                <c:formatCode>General</c:formatCode>
                <c:ptCount val="3"/>
                <c:pt idx="0">
                  <c:v>0</c:v>
                </c:pt>
                <c:pt idx="1">
                  <c:v>0.67</c:v>
                </c:pt>
                <c:pt idx="2">
                  <c:v>0.93</c:v>
                </c:pt>
              </c:numCache>
            </c:numRef>
          </c:val>
          <c:extLst>
            <c:ext xmlns:c16="http://schemas.microsoft.com/office/drawing/2014/chart" uri="{C3380CC4-5D6E-409C-BE32-E72D297353CC}">
              <c16:uniqueId val="{00000001-23A9-4DAA-9798-D4C9174FD8DE}"/>
            </c:ext>
          </c:extLst>
        </c:ser>
        <c:dLbls>
          <c:showLegendKey val="0"/>
          <c:showVal val="0"/>
          <c:showCatName val="0"/>
          <c:showSerName val="0"/>
          <c:showPercent val="0"/>
          <c:showBubbleSize val="0"/>
        </c:dLbls>
        <c:gapWidth val="50"/>
        <c:axId val="674035512"/>
        <c:axId val="674031576"/>
      </c:barChart>
      <c:catAx>
        <c:axId val="674035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002E89"/>
                </a:solidFill>
                <a:latin typeface="+mn-lt"/>
                <a:ea typeface="+mn-ea"/>
                <a:cs typeface="+mn-cs"/>
              </a:defRPr>
            </a:pPr>
            <a:endParaRPr lang="en-US"/>
          </a:p>
        </c:txPr>
        <c:crossAx val="674031576"/>
        <c:crosses val="autoZero"/>
        <c:auto val="1"/>
        <c:lblAlgn val="ctr"/>
        <c:lblOffset val="100"/>
        <c:noMultiLvlLbl val="0"/>
      </c:catAx>
      <c:valAx>
        <c:axId val="6740315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002E89"/>
                </a:solidFill>
                <a:latin typeface="+mn-lt"/>
                <a:ea typeface="+mn-ea"/>
                <a:cs typeface="+mn-cs"/>
              </a:defRPr>
            </a:pPr>
            <a:endParaRPr lang="en-US"/>
          </a:p>
        </c:txPr>
        <c:crossAx val="674035512"/>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Control</c:v>
                </c:pt>
              </c:strCache>
            </c:strRef>
          </c:tx>
          <c:spPr>
            <a:solidFill>
              <a:schemeClr val="accent1"/>
            </a:solidFill>
            <a:ln>
              <a:noFill/>
            </a:ln>
            <a:effectLst/>
            <a:scene3d>
              <a:camera prst="orthographicFront"/>
              <a:lightRig rig="threePt" dir="t"/>
            </a:scene3d>
            <a:sp3d>
              <a:bevelT/>
            </a:sp3d>
          </c:spPr>
          <c:invertIfNegative val="0"/>
          <c:cat>
            <c:strRef>
              <c:f>Sheet1!$A$2:$A$4</c:f>
              <c:strCache>
                <c:ptCount val="3"/>
                <c:pt idx="0">
                  <c:v>4352</c:v>
                </c:pt>
                <c:pt idx="1">
                  <c:v>29011</c:v>
                </c:pt>
                <c:pt idx="2">
                  <c:v>06-0140-M4505</c:v>
                </c:pt>
              </c:strCache>
            </c:strRef>
          </c:cat>
          <c:val>
            <c:numRef>
              <c:f>Sheet1!$B$2:$B$4</c:f>
              <c:numCache>
                <c:formatCode>General</c:formatCode>
                <c:ptCount val="3"/>
                <c:pt idx="0">
                  <c:v>9.01</c:v>
                </c:pt>
                <c:pt idx="1">
                  <c:v>9.99</c:v>
                </c:pt>
                <c:pt idx="2">
                  <c:v>9.49</c:v>
                </c:pt>
              </c:numCache>
            </c:numRef>
          </c:val>
          <c:extLst>
            <c:ext xmlns:c16="http://schemas.microsoft.com/office/drawing/2014/chart" uri="{C3380CC4-5D6E-409C-BE32-E72D297353CC}">
              <c16:uniqueId val="{00000000-23A9-4DAA-9798-D4C9174FD8DE}"/>
            </c:ext>
          </c:extLst>
        </c:ser>
        <c:ser>
          <c:idx val="1"/>
          <c:order val="1"/>
          <c:tx>
            <c:strRef>
              <c:f>Sheet1!$C$1</c:f>
              <c:strCache>
                <c:ptCount val="1"/>
                <c:pt idx="0">
                  <c:v>Test</c:v>
                </c:pt>
              </c:strCache>
            </c:strRef>
          </c:tx>
          <c:spPr>
            <a:solidFill>
              <a:schemeClr val="accent1">
                <a:lumMod val="50000"/>
                <a:lumOff val="50000"/>
              </a:schemeClr>
            </a:solidFill>
            <a:ln>
              <a:noFill/>
            </a:ln>
            <a:effectLst/>
            <a:scene3d>
              <a:camera prst="orthographicFront"/>
              <a:lightRig rig="threePt" dir="t"/>
            </a:scene3d>
            <a:sp3d>
              <a:bevelT/>
            </a:sp3d>
          </c:spPr>
          <c:invertIfNegative val="0"/>
          <c:cat>
            <c:strRef>
              <c:f>Sheet1!$A$2:$A$4</c:f>
              <c:strCache>
                <c:ptCount val="3"/>
                <c:pt idx="0">
                  <c:v>4352</c:v>
                </c:pt>
                <c:pt idx="1">
                  <c:v>29011</c:v>
                </c:pt>
                <c:pt idx="2">
                  <c:v>06-0140-M4505</c:v>
                </c:pt>
              </c:strCache>
            </c:strRef>
          </c:cat>
          <c:val>
            <c:numRef>
              <c:f>Sheet1!$C$2:$C$4</c:f>
              <c:numCache>
                <c:formatCode>General</c:formatCode>
                <c:ptCount val="3"/>
                <c:pt idx="0">
                  <c:v>0</c:v>
                </c:pt>
                <c:pt idx="1">
                  <c:v>1.4</c:v>
                </c:pt>
                <c:pt idx="2">
                  <c:v>0.47</c:v>
                </c:pt>
              </c:numCache>
            </c:numRef>
          </c:val>
          <c:extLst>
            <c:ext xmlns:c16="http://schemas.microsoft.com/office/drawing/2014/chart" uri="{C3380CC4-5D6E-409C-BE32-E72D297353CC}">
              <c16:uniqueId val="{00000001-23A9-4DAA-9798-D4C9174FD8DE}"/>
            </c:ext>
          </c:extLst>
        </c:ser>
        <c:dLbls>
          <c:showLegendKey val="0"/>
          <c:showVal val="0"/>
          <c:showCatName val="0"/>
          <c:showSerName val="0"/>
          <c:showPercent val="0"/>
          <c:showBubbleSize val="0"/>
        </c:dLbls>
        <c:gapWidth val="50"/>
        <c:axId val="674035512"/>
        <c:axId val="674031576"/>
      </c:barChart>
      <c:catAx>
        <c:axId val="674035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002E89"/>
                </a:solidFill>
                <a:latin typeface="+mn-lt"/>
                <a:ea typeface="+mn-ea"/>
                <a:cs typeface="+mn-cs"/>
              </a:defRPr>
            </a:pPr>
            <a:endParaRPr lang="en-US"/>
          </a:p>
        </c:txPr>
        <c:crossAx val="674031576"/>
        <c:crosses val="autoZero"/>
        <c:auto val="1"/>
        <c:lblAlgn val="ctr"/>
        <c:lblOffset val="100"/>
        <c:noMultiLvlLbl val="0"/>
      </c:catAx>
      <c:valAx>
        <c:axId val="6740315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002E89"/>
                </a:solidFill>
                <a:latin typeface="+mn-lt"/>
                <a:ea typeface="+mn-ea"/>
                <a:cs typeface="+mn-cs"/>
              </a:defRPr>
            </a:pPr>
            <a:endParaRPr lang="en-US"/>
          </a:p>
        </c:txPr>
        <c:crossAx val="674035512"/>
        <c:crosses val="autoZero"/>
        <c:crossBetween val="between"/>
        <c:majorUnit val="1"/>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Control</c:v>
                </c:pt>
              </c:strCache>
            </c:strRef>
          </c:tx>
          <c:spPr>
            <a:solidFill>
              <a:schemeClr val="accent1"/>
            </a:solidFill>
            <a:ln>
              <a:noFill/>
            </a:ln>
            <a:effectLst/>
            <a:scene3d>
              <a:camera prst="orthographicFront"/>
              <a:lightRig rig="threePt" dir="t"/>
            </a:scene3d>
            <a:sp3d>
              <a:bevelT/>
            </a:sp3d>
          </c:spPr>
          <c:invertIfNegative val="0"/>
          <c:cat>
            <c:numRef>
              <c:f>Sheet1!$A$2:$A$4</c:f>
              <c:numCache>
                <c:formatCode>General</c:formatCode>
                <c:ptCount val="3"/>
                <c:pt idx="0">
                  <c:v>17978</c:v>
                </c:pt>
                <c:pt idx="1">
                  <c:v>44</c:v>
                </c:pt>
                <c:pt idx="2">
                  <c:v>19003</c:v>
                </c:pt>
              </c:numCache>
            </c:numRef>
          </c:cat>
          <c:val>
            <c:numRef>
              <c:f>Sheet1!$B$2:$B$4</c:f>
              <c:numCache>
                <c:formatCode>General</c:formatCode>
                <c:ptCount val="3"/>
                <c:pt idx="0">
                  <c:v>10.199999999999999</c:v>
                </c:pt>
                <c:pt idx="1">
                  <c:v>9.7799999999999994</c:v>
                </c:pt>
                <c:pt idx="2">
                  <c:v>10.15</c:v>
                </c:pt>
              </c:numCache>
            </c:numRef>
          </c:val>
          <c:extLst>
            <c:ext xmlns:c16="http://schemas.microsoft.com/office/drawing/2014/chart" uri="{C3380CC4-5D6E-409C-BE32-E72D297353CC}">
              <c16:uniqueId val="{00000000-23A9-4DAA-9798-D4C9174FD8DE}"/>
            </c:ext>
          </c:extLst>
        </c:ser>
        <c:ser>
          <c:idx val="1"/>
          <c:order val="1"/>
          <c:tx>
            <c:strRef>
              <c:f>Sheet1!$C$1</c:f>
              <c:strCache>
                <c:ptCount val="1"/>
                <c:pt idx="0">
                  <c:v>Test</c:v>
                </c:pt>
              </c:strCache>
            </c:strRef>
          </c:tx>
          <c:spPr>
            <a:solidFill>
              <a:schemeClr val="accent1">
                <a:lumMod val="50000"/>
                <a:lumOff val="50000"/>
              </a:schemeClr>
            </a:solidFill>
            <a:ln>
              <a:noFill/>
            </a:ln>
            <a:effectLst/>
            <a:scene3d>
              <a:camera prst="orthographicFront"/>
              <a:lightRig rig="threePt" dir="t"/>
            </a:scene3d>
            <a:sp3d>
              <a:bevelT/>
            </a:sp3d>
          </c:spPr>
          <c:invertIfNegative val="0"/>
          <c:cat>
            <c:numRef>
              <c:f>Sheet1!$A$2:$A$4</c:f>
              <c:numCache>
                <c:formatCode>General</c:formatCode>
                <c:ptCount val="3"/>
                <c:pt idx="0">
                  <c:v>17978</c:v>
                </c:pt>
                <c:pt idx="1">
                  <c:v>44</c:v>
                </c:pt>
                <c:pt idx="2">
                  <c:v>19003</c:v>
                </c:pt>
              </c:numCache>
            </c:numRef>
          </c:cat>
          <c:val>
            <c:numRef>
              <c:f>Sheet1!$C$2:$C$4</c:f>
              <c:numCache>
                <c:formatCode>General</c:formatCode>
                <c:ptCount val="3"/>
                <c:pt idx="0">
                  <c:v>0</c:v>
                </c:pt>
                <c:pt idx="1">
                  <c:v>0.21</c:v>
                </c:pt>
                <c:pt idx="2">
                  <c:v>0.41</c:v>
                </c:pt>
              </c:numCache>
            </c:numRef>
          </c:val>
          <c:extLst>
            <c:ext xmlns:c16="http://schemas.microsoft.com/office/drawing/2014/chart" uri="{C3380CC4-5D6E-409C-BE32-E72D297353CC}">
              <c16:uniqueId val="{00000001-23A9-4DAA-9798-D4C9174FD8DE}"/>
            </c:ext>
          </c:extLst>
        </c:ser>
        <c:dLbls>
          <c:showLegendKey val="0"/>
          <c:showVal val="0"/>
          <c:showCatName val="0"/>
          <c:showSerName val="0"/>
          <c:showPercent val="0"/>
          <c:showBubbleSize val="0"/>
        </c:dLbls>
        <c:gapWidth val="50"/>
        <c:axId val="674035512"/>
        <c:axId val="674031576"/>
      </c:barChart>
      <c:catAx>
        <c:axId val="674035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002E89"/>
                </a:solidFill>
                <a:latin typeface="+mn-lt"/>
                <a:ea typeface="+mn-ea"/>
                <a:cs typeface="+mn-cs"/>
              </a:defRPr>
            </a:pPr>
            <a:endParaRPr lang="en-US"/>
          </a:p>
        </c:txPr>
        <c:crossAx val="674031576"/>
        <c:crosses val="autoZero"/>
        <c:auto val="1"/>
        <c:lblAlgn val="ctr"/>
        <c:lblOffset val="100"/>
        <c:noMultiLvlLbl val="0"/>
      </c:catAx>
      <c:valAx>
        <c:axId val="6740315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002E89"/>
                </a:solidFill>
                <a:latin typeface="+mn-lt"/>
                <a:ea typeface="+mn-ea"/>
                <a:cs typeface="+mn-cs"/>
              </a:defRPr>
            </a:pPr>
            <a:endParaRPr lang="en-US"/>
          </a:p>
        </c:txPr>
        <c:crossAx val="674035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Control</c:v>
                </c:pt>
              </c:strCache>
            </c:strRef>
          </c:tx>
          <c:spPr>
            <a:solidFill>
              <a:schemeClr val="accent1"/>
            </a:solidFill>
            <a:ln>
              <a:noFill/>
            </a:ln>
            <a:effectLst/>
            <a:scene3d>
              <a:camera prst="orthographicFront"/>
              <a:lightRig rig="threePt" dir="t"/>
            </a:scene3d>
            <a:sp3d>
              <a:bevelT/>
            </a:sp3d>
          </c:spPr>
          <c:invertIfNegative val="0"/>
          <c:cat>
            <c:strRef>
              <c:f>Sheet1!$A$2:$A$4</c:f>
              <c:strCache>
                <c:ptCount val="3"/>
                <c:pt idx="0">
                  <c:v>90028</c:v>
                </c:pt>
                <c:pt idx="1">
                  <c:v>10231</c:v>
                </c:pt>
                <c:pt idx="2">
                  <c:v>SJ2083133</c:v>
                </c:pt>
              </c:strCache>
            </c:strRef>
          </c:cat>
          <c:val>
            <c:numRef>
              <c:f>Sheet1!$B$2:$B$4</c:f>
              <c:numCache>
                <c:formatCode>General</c:formatCode>
                <c:ptCount val="3"/>
                <c:pt idx="0">
                  <c:v>7.41</c:v>
                </c:pt>
                <c:pt idx="1">
                  <c:v>7.48</c:v>
                </c:pt>
                <c:pt idx="2">
                  <c:v>7.43</c:v>
                </c:pt>
              </c:numCache>
            </c:numRef>
          </c:val>
          <c:extLst>
            <c:ext xmlns:c16="http://schemas.microsoft.com/office/drawing/2014/chart" uri="{C3380CC4-5D6E-409C-BE32-E72D297353CC}">
              <c16:uniqueId val="{00000000-23A9-4DAA-9798-D4C9174FD8DE}"/>
            </c:ext>
          </c:extLst>
        </c:ser>
        <c:ser>
          <c:idx val="1"/>
          <c:order val="1"/>
          <c:tx>
            <c:strRef>
              <c:f>Sheet1!$C$1</c:f>
              <c:strCache>
                <c:ptCount val="1"/>
                <c:pt idx="0">
                  <c:v>Test</c:v>
                </c:pt>
              </c:strCache>
            </c:strRef>
          </c:tx>
          <c:spPr>
            <a:solidFill>
              <a:schemeClr val="accent1">
                <a:lumMod val="50000"/>
                <a:lumOff val="50000"/>
              </a:schemeClr>
            </a:solidFill>
            <a:ln>
              <a:noFill/>
            </a:ln>
            <a:effectLst/>
            <a:scene3d>
              <a:camera prst="orthographicFront"/>
              <a:lightRig rig="threePt" dir="t"/>
            </a:scene3d>
            <a:sp3d>
              <a:bevelT/>
            </a:sp3d>
          </c:spPr>
          <c:invertIfNegative val="0"/>
          <c:cat>
            <c:strRef>
              <c:f>Sheet1!$A$2:$A$4</c:f>
              <c:strCache>
                <c:ptCount val="3"/>
                <c:pt idx="0">
                  <c:v>90028</c:v>
                </c:pt>
                <c:pt idx="1">
                  <c:v>10231</c:v>
                </c:pt>
                <c:pt idx="2">
                  <c:v>SJ2083133</c:v>
                </c:pt>
              </c:strCache>
            </c:strRef>
          </c:cat>
          <c:val>
            <c:numRef>
              <c:f>Sheet1!$C$2:$C$4</c:f>
              <c:numCache>
                <c:formatCode>General</c:formatCode>
                <c:ptCount val="3"/>
                <c:pt idx="0">
                  <c:v>0.37</c:v>
                </c:pt>
                <c:pt idx="1">
                  <c:v>0</c:v>
                </c:pt>
                <c:pt idx="2">
                  <c:v>0</c:v>
                </c:pt>
              </c:numCache>
            </c:numRef>
          </c:val>
          <c:extLst>
            <c:ext xmlns:c16="http://schemas.microsoft.com/office/drawing/2014/chart" uri="{C3380CC4-5D6E-409C-BE32-E72D297353CC}">
              <c16:uniqueId val="{00000001-23A9-4DAA-9798-D4C9174FD8DE}"/>
            </c:ext>
          </c:extLst>
        </c:ser>
        <c:dLbls>
          <c:showLegendKey val="0"/>
          <c:showVal val="0"/>
          <c:showCatName val="0"/>
          <c:showSerName val="0"/>
          <c:showPercent val="0"/>
          <c:showBubbleSize val="0"/>
        </c:dLbls>
        <c:gapWidth val="50"/>
        <c:axId val="674035512"/>
        <c:axId val="674031576"/>
      </c:barChart>
      <c:catAx>
        <c:axId val="674035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002E89"/>
                </a:solidFill>
                <a:latin typeface="+mn-lt"/>
                <a:ea typeface="+mn-ea"/>
                <a:cs typeface="+mn-cs"/>
              </a:defRPr>
            </a:pPr>
            <a:endParaRPr lang="en-US"/>
          </a:p>
        </c:txPr>
        <c:crossAx val="674031576"/>
        <c:crosses val="autoZero"/>
        <c:auto val="1"/>
        <c:lblAlgn val="ctr"/>
        <c:lblOffset val="100"/>
        <c:noMultiLvlLbl val="0"/>
      </c:catAx>
      <c:valAx>
        <c:axId val="674031576"/>
        <c:scaling>
          <c:orientation val="minMax"/>
          <c:max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rgbClr val="002E89"/>
                </a:solidFill>
                <a:latin typeface="+mn-lt"/>
                <a:ea typeface="+mn-ea"/>
                <a:cs typeface="+mn-cs"/>
              </a:defRPr>
            </a:pPr>
            <a:endParaRPr lang="en-US"/>
          </a:p>
        </c:txPr>
        <c:crossAx val="6740355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1800" cy="465693"/>
          </a:xfrm>
          <a:prstGeom prst="rect">
            <a:avLst/>
          </a:prstGeom>
        </p:spPr>
        <p:txBody>
          <a:bodyPr vert="horz" lIns="92387" tIns="46193" rIns="92387" bIns="46193" rtlCol="0"/>
          <a:lstStyle>
            <a:lvl1pPr algn="l">
              <a:defRPr sz="1300"/>
            </a:lvl1pPr>
          </a:lstStyle>
          <a:p>
            <a:endParaRPr lang="en-US" dirty="0"/>
          </a:p>
        </p:txBody>
      </p:sp>
      <p:sp>
        <p:nvSpPr>
          <p:cNvPr id="3" name="Date Placeholder 2"/>
          <p:cNvSpPr>
            <a:spLocks noGrp="1"/>
          </p:cNvSpPr>
          <p:nvPr>
            <p:ph type="dt" sz="quarter" idx="1"/>
          </p:nvPr>
        </p:nvSpPr>
        <p:spPr>
          <a:xfrm>
            <a:off x="3884614" y="0"/>
            <a:ext cx="2971800" cy="465693"/>
          </a:xfrm>
          <a:prstGeom prst="rect">
            <a:avLst/>
          </a:prstGeom>
        </p:spPr>
        <p:txBody>
          <a:bodyPr vert="horz" lIns="92387" tIns="46193" rIns="92387" bIns="46193" rtlCol="0"/>
          <a:lstStyle>
            <a:lvl1pPr algn="r">
              <a:defRPr sz="1300"/>
            </a:lvl1pPr>
          </a:lstStyle>
          <a:p>
            <a:fld id="{AB4D2B57-2D4B-4313-AF29-19744B6B9A28}" type="datetimeFigureOut">
              <a:rPr lang="en-US" smtClean="0"/>
              <a:pPr/>
              <a:t>2/20/2018</a:t>
            </a:fld>
            <a:endParaRPr lang="en-US" dirty="0"/>
          </a:p>
        </p:txBody>
      </p:sp>
      <p:sp>
        <p:nvSpPr>
          <p:cNvPr id="4" name="Footer Placeholder 3"/>
          <p:cNvSpPr>
            <a:spLocks noGrp="1"/>
          </p:cNvSpPr>
          <p:nvPr>
            <p:ph type="ftr" sz="quarter" idx="2"/>
          </p:nvPr>
        </p:nvSpPr>
        <p:spPr>
          <a:xfrm>
            <a:off x="1" y="8846554"/>
            <a:ext cx="2971800" cy="465693"/>
          </a:xfrm>
          <a:prstGeom prst="rect">
            <a:avLst/>
          </a:prstGeom>
        </p:spPr>
        <p:txBody>
          <a:bodyPr vert="horz" lIns="92387" tIns="46193" rIns="92387" bIns="46193" rtlCol="0" anchor="b"/>
          <a:lstStyle>
            <a:lvl1pPr algn="l">
              <a:defRPr sz="1300"/>
            </a:lvl1pPr>
          </a:lstStyle>
          <a:p>
            <a:endParaRPr lang="en-US" dirty="0"/>
          </a:p>
        </p:txBody>
      </p:sp>
      <p:sp>
        <p:nvSpPr>
          <p:cNvPr id="5" name="Slide Number Placeholder 4"/>
          <p:cNvSpPr>
            <a:spLocks noGrp="1"/>
          </p:cNvSpPr>
          <p:nvPr>
            <p:ph type="sldNum" sz="quarter" idx="3"/>
          </p:nvPr>
        </p:nvSpPr>
        <p:spPr>
          <a:xfrm>
            <a:off x="3884614" y="8846554"/>
            <a:ext cx="2971800" cy="465693"/>
          </a:xfrm>
          <a:prstGeom prst="rect">
            <a:avLst/>
          </a:prstGeom>
        </p:spPr>
        <p:txBody>
          <a:bodyPr vert="horz" lIns="92387" tIns="46193" rIns="92387" bIns="46193" rtlCol="0" anchor="b"/>
          <a:lstStyle>
            <a:lvl1pPr algn="r">
              <a:defRPr sz="1300"/>
            </a:lvl1pPr>
          </a:lstStyle>
          <a:p>
            <a:fld id="{C58A70DC-E655-4143-98B9-6FA57C0F3213}" type="slidenum">
              <a:rPr lang="en-US" smtClean="0"/>
              <a:pPr/>
              <a:t>‹#›</a:t>
            </a:fld>
            <a:endParaRPr lang="en-US" dirty="0"/>
          </a:p>
        </p:txBody>
      </p:sp>
    </p:spTree>
    <p:extLst>
      <p:ext uri="{BB962C8B-B14F-4D97-AF65-F5344CB8AC3E}">
        <p14:creationId xmlns:p14="http://schemas.microsoft.com/office/powerpoint/2010/main" val="2748291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1800" cy="465693"/>
          </a:xfrm>
          <a:prstGeom prst="rect">
            <a:avLst/>
          </a:prstGeom>
        </p:spPr>
        <p:txBody>
          <a:bodyPr vert="horz" lIns="92387" tIns="46193" rIns="92387" bIns="46193" rtlCol="0"/>
          <a:lstStyle>
            <a:lvl1pPr algn="l">
              <a:defRPr sz="1300"/>
            </a:lvl1pPr>
          </a:lstStyle>
          <a:p>
            <a:endParaRPr lang="en-US" dirty="0"/>
          </a:p>
        </p:txBody>
      </p:sp>
      <p:sp>
        <p:nvSpPr>
          <p:cNvPr id="3" name="Date Placeholder 2"/>
          <p:cNvSpPr>
            <a:spLocks noGrp="1"/>
          </p:cNvSpPr>
          <p:nvPr>
            <p:ph type="dt" idx="1"/>
          </p:nvPr>
        </p:nvSpPr>
        <p:spPr>
          <a:xfrm>
            <a:off x="3884614" y="0"/>
            <a:ext cx="2971800" cy="465693"/>
          </a:xfrm>
          <a:prstGeom prst="rect">
            <a:avLst/>
          </a:prstGeom>
        </p:spPr>
        <p:txBody>
          <a:bodyPr vert="horz" lIns="92387" tIns="46193" rIns="92387" bIns="46193" rtlCol="0"/>
          <a:lstStyle>
            <a:lvl1pPr algn="r">
              <a:defRPr sz="1300"/>
            </a:lvl1pPr>
          </a:lstStyle>
          <a:p>
            <a:fld id="{067E8ACB-AF5E-400E-80AE-B7D1C587AD4F}" type="datetimeFigureOut">
              <a:rPr lang="en-US" smtClean="0"/>
              <a:pPr/>
              <a:t>2/20/2018</a:t>
            </a:fld>
            <a:endParaRPr lang="en-US" dirty="0"/>
          </a:p>
        </p:txBody>
      </p:sp>
      <p:sp>
        <p:nvSpPr>
          <p:cNvPr id="4" name="Slide Image Placeholder 3"/>
          <p:cNvSpPr>
            <a:spLocks noGrp="1" noRot="1" noChangeAspect="1"/>
          </p:cNvSpPr>
          <p:nvPr>
            <p:ph type="sldImg" idx="2"/>
          </p:nvPr>
        </p:nvSpPr>
        <p:spPr>
          <a:xfrm>
            <a:off x="1101725" y="700088"/>
            <a:ext cx="4654550" cy="3492500"/>
          </a:xfrm>
          <a:prstGeom prst="rect">
            <a:avLst/>
          </a:prstGeom>
          <a:noFill/>
          <a:ln w="12700">
            <a:solidFill>
              <a:prstClr val="black"/>
            </a:solidFill>
          </a:ln>
        </p:spPr>
        <p:txBody>
          <a:bodyPr vert="horz" lIns="92387" tIns="46193" rIns="92387" bIns="46193" rtlCol="0" anchor="ctr"/>
          <a:lstStyle/>
          <a:p>
            <a:endParaRPr lang="en-US" dirty="0"/>
          </a:p>
        </p:txBody>
      </p:sp>
      <p:sp>
        <p:nvSpPr>
          <p:cNvPr id="5" name="Notes Placeholder 4"/>
          <p:cNvSpPr>
            <a:spLocks noGrp="1"/>
          </p:cNvSpPr>
          <p:nvPr>
            <p:ph type="body" sz="quarter" idx="3"/>
          </p:nvPr>
        </p:nvSpPr>
        <p:spPr>
          <a:xfrm>
            <a:off x="685800" y="4424085"/>
            <a:ext cx="5486400" cy="4191239"/>
          </a:xfrm>
          <a:prstGeom prst="rect">
            <a:avLst/>
          </a:prstGeom>
        </p:spPr>
        <p:txBody>
          <a:bodyPr vert="horz" lIns="92387" tIns="46193" rIns="92387" bIns="4619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46554"/>
            <a:ext cx="2971800" cy="465693"/>
          </a:xfrm>
          <a:prstGeom prst="rect">
            <a:avLst/>
          </a:prstGeom>
        </p:spPr>
        <p:txBody>
          <a:bodyPr vert="horz" lIns="92387" tIns="46193" rIns="92387" bIns="46193" rtlCol="0" anchor="b"/>
          <a:lstStyle>
            <a:lvl1pPr algn="l">
              <a:defRPr sz="1300"/>
            </a:lvl1pPr>
          </a:lstStyle>
          <a:p>
            <a:endParaRPr lang="en-US" dirty="0"/>
          </a:p>
        </p:txBody>
      </p:sp>
      <p:sp>
        <p:nvSpPr>
          <p:cNvPr id="7" name="Slide Number Placeholder 6"/>
          <p:cNvSpPr>
            <a:spLocks noGrp="1"/>
          </p:cNvSpPr>
          <p:nvPr>
            <p:ph type="sldNum" sz="quarter" idx="5"/>
          </p:nvPr>
        </p:nvSpPr>
        <p:spPr>
          <a:xfrm>
            <a:off x="3884614" y="8846554"/>
            <a:ext cx="2971800" cy="465693"/>
          </a:xfrm>
          <a:prstGeom prst="rect">
            <a:avLst/>
          </a:prstGeom>
        </p:spPr>
        <p:txBody>
          <a:bodyPr vert="horz" lIns="92387" tIns="46193" rIns="92387" bIns="46193" rtlCol="0" anchor="b"/>
          <a:lstStyle>
            <a:lvl1pPr algn="r">
              <a:defRPr sz="1300"/>
            </a:lvl1pPr>
          </a:lstStyle>
          <a:p>
            <a:fld id="{21736119-6CED-4C87-BE72-4EFA59A9D33B}" type="slidenum">
              <a:rPr lang="en-US" smtClean="0"/>
              <a:pPr/>
              <a:t>‹#›</a:t>
            </a:fld>
            <a:endParaRPr lang="en-US" dirty="0"/>
          </a:p>
        </p:txBody>
      </p:sp>
    </p:spTree>
    <p:extLst>
      <p:ext uri="{BB962C8B-B14F-4D97-AF65-F5344CB8AC3E}">
        <p14:creationId xmlns:p14="http://schemas.microsoft.com/office/powerpoint/2010/main" val="1809685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621413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small" baseline="0"/>
            </a:lvl1p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5966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cap="small" baseline="0"/>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40445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small" baseline="0"/>
            </a:lvl1pPr>
          </a:lstStyle>
          <a:p>
            <a:r>
              <a:rPr lang="en-US"/>
              <a:t>Click to edit Master title style</a:t>
            </a:r>
          </a:p>
        </p:txBody>
      </p:sp>
      <p:sp>
        <p:nvSpPr>
          <p:cNvPr id="3" name="TextBox 2"/>
          <p:cNvSpPr txBox="1"/>
          <p:nvPr userDrawn="1"/>
        </p:nvSpPr>
        <p:spPr>
          <a:xfrm>
            <a:off x="3695700" y="6477000"/>
            <a:ext cx="1752600" cy="246221"/>
          </a:xfrm>
          <a:prstGeom prst="rect">
            <a:avLst/>
          </a:prstGeom>
          <a:noFill/>
        </p:spPr>
        <p:txBody>
          <a:bodyPr wrap="square" rtlCol="0">
            <a:spAutoFit/>
          </a:bodyPr>
          <a:lstStyle/>
          <a:p>
            <a:pPr algn="ctr"/>
            <a:r>
              <a:rPr lang="en-US" sz="1000" b="1" cap="small" baseline="0" dirty="0">
                <a:solidFill>
                  <a:schemeClr val="bg2">
                    <a:lumMod val="75000"/>
                  </a:schemeClr>
                </a:solidFill>
              </a:rPr>
              <a:t>Confidential Information</a:t>
            </a:r>
          </a:p>
        </p:txBody>
      </p:sp>
    </p:spTree>
    <p:extLst>
      <p:ext uri="{BB962C8B-B14F-4D97-AF65-F5344CB8AC3E}">
        <p14:creationId xmlns:p14="http://schemas.microsoft.com/office/powerpoint/2010/main" val="1532300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cSld>
    <p:bg>
      <p:bgPr>
        <a:solidFill>
          <a:schemeClr val="bg1">
            <a:alpha val="100000"/>
          </a:schemeClr>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0"/>
          </p:nvPr>
        </p:nvSpPr>
        <p:spPr>
          <a:xfrm>
            <a:off x="918135" y="623454"/>
            <a:ext cx="7261412" cy="660689"/>
          </a:xfrm>
          <a:prstGeom prst="rect">
            <a:avLst/>
          </a:prstGeom>
          <a:noFill/>
          <a:ln w="0" cmpd="sng">
            <a:noFill/>
            <a:prstDash val="solid"/>
          </a:ln>
        </p:spPr>
        <p:txBody>
          <a:bodyPr vert="horz" lIns="0" tIns="2540" rIns="0" bIns="0" anchor="t"/>
          <a:lstStyle>
            <a:lvl1pPr marL="93516" marR="0" indent="0" algn="l">
              <a:lnSpc>
                <a:spcPts val="886"/>
              </a:lnSpc>
              <a:spcBef>
                <a:spcPts val="839"/>
              </a:spcBef>
              <a:spcAft>
                <a:spcPts val="1708"/>
              </a:spcAft>
              <a:defRPr/>
            </a:lvl1pPr>
          </a:lstStyle>
          <a:p>
            <a:pPr marL="137160" marR="91440" indent="0" algn="l">
              <a:lnSpc>
                <a:spcPts val="1300"/>
              </a:lnSpc>
              <a:spcAft>
                <a:spcPts val="0"/>
              </a:spcAft>
            </a:pPr>
            <a:r>
              <a:rPr lang="en-US" sz="750" spc="0">
                <a:solidFill>
                  <a:srgbClr val="000000"/>
                </a:solidFill>
                <a:latin typeface="Times New Roman" panose="02020603050405020304" pitchFamily="1"/>
              </a:rPr>
              <a:t>Scanning electron microscope photomicrograph of dual species biofilm with C.auris 383 and PAO1 on an uncoated endotracheal (A-C) and on CSA-131 coated endotracheal tube (D) after 48h. </a:t>
            </a:r>
          </a:p>
          <a:p>
            <a:pPr marL="137160" marR="0" indent="0" algn="l">
              <a:lnSpc>
                <a:spcPts val="1300"/>
              </a:lnSpc>
              <a:spcBef>
                <a:spcPts val="1230"/>
              </a:spcBef>
              <a:spcAft>
                <a:spcPts val="2505"/>
              </a:spcAft>
            </a:pPr>
            <a:r>
              <a:rPr lang="en-US" sz="750" spc="0">
                <a:solidFill>
                  <a:srgbClr val="000000"/>
                </a:solidFill>
                <a:latin typeface="Times New Roman" panose="02020603050405020304" pitchFamily="1"/>
              </a:rPr>
              <a:t>According to literature, extensive colonization of Candida occurs by PAO1 </a:t>
            </a:r>
            <a:r>
              <a:rPr lang="en-US" sz="477" spc="0">
                <a:solidFill>
                  <a:srgbClr val="000000"/>
                </a:solidFill>
                <a:latin typeface="Times New Roman" panose="02020603050405020304" pitchFamily="1"/>
              </a:rPr>
              <a:t>(1)</a:t>
            </a:r>
            <a:r>
              <a:rPr lang="en-US" sz="750" spc="0">
                <a:solidFill>
                  <a:srgbClr val="000000"/>
                </a:solidFill>
                <a:latin typeface="Times New Roman" panose="02020603050405020304" pitchFamily="1"/>
              </a:rPr>
              <a:t>. </a:t>
            </a:r>
          </a:p>
        </p:txBody>
      </p:sp>
      <p:sp>
        <p:nvSpPr>
          <p:cNvPr id="3" name="Text Placeholder 2"/>
          <p:cNvSpPr>
            <a:spLocks noGrp="1"/>
          </p:cNvSpPr>
          <p:nvPr>
            <p:ph type="body" idx="10"/>
          </p:nvPr>
        </p:nvSpPr>
        <p:spPr>
          <a:xfrm>
            <a:off x="1075765" y="1284143"/>
            <a:ext cx="3564218" cy="126856"/>
          </a:xfrm>
          <a:prstGeom prst="rect">
            <a:avLst/>
          </a:prstGeom>
          <a:noFill/>
          <a:ln w="0" cmpd="sng">
            <a:noFill/>
            <a:prstDash val="solid"/>
          </a:ln>
        </p:spPr>
        <p:txBody>
          <a:bodyPr vert="horz" lIns="0" tIns="4445" rIns="0" bIns="0" anchor="t"/>
          <a:lstStyle>
            <a:lvl1pPr marL="0" marR="0" indent="0" algn="l">
              <a:lnSpc>
                <a:spcPts val="955"/>
              </a:lnSpc>
              <a:spcAft>
                <a:spcPts val="0"/>
              </a:spcAft>
              <a:tabLst>
                <a:tab pos="2057345" algn="r"/>
              </a:tabLst>
              <a:defRPr/>
            </a:lvl1pPr>
          </a:lstStyle>
          <a:p>
            <a:pPr marL="0" marR="0" indent="0" algn="l">
              <a:lnSpc>
                <a:spcPts val="1400"/>
              </a:lnSpc>
              <a:spcAft>
                <a:spcPts val="0"/>
              </a:spcAft>
              <a:tabLst>
                <a:tab pos="3017520" algn="r"/>
              </a:tabLst>
            </a:pPr>
            <a:r>
              <a:rPr lang="en-US" sz="955" spc="0">
                <a:solidFill>
                  <a:srgbClr val="000000"/>
                </a:solidFill>
                <a:latin typeface="Times New Roman" panose="02020603050405020304" pitchFamily="1"/>
              </a:rPr>
              <a:t>A B </a:t>
            </a:r>
          </a:p>
        </p:txBody>
      </p:sp>
      <p:sp>
        <p:nvSpPr>
          <p:cNvPr id="6" name="Text Placeholder 5"/>
          <p:cNvSpPr>
            <a:spLocks noGrp="1"/>
          </p:cNvSpPr>
          <p:nvPr>
            <p:ph type="body" idx="10"/>
          </p:nvPr>
        </p:nvSpPr>
        <p:spPr>
          <a:xfrm>
            <a:off x="946523" y="3297815"/>
            <a:ext cx="3629212" cy="139844"/>
          </a:xfrm>
          <a:prstGeom prst="rect">
            <a:avLst/>
          </a:prstGeom>
          <a:noFill/>
          <a:ln w="0" cmpd="sng">
            <a:noFill/>
            <a:prstDash val="solid"/>
          </a:ln>
        </p:spPr>
        <p:txBody>
          <a:bodyPr vert="horz" lIns="0" tIns="4445" rIns="0" bIns="0" anchor="t"/>
          <a:lstStyle>
            <a:lvl1pPr marL="0" marR="0" indent="0" algn="l">
              <a:lnSpc>
                <a:spcPts val="1091"/>
              </a:lnSpc>
              <a:spcAft>
                <a:spcPts val="0"/>
              </a:spcAft>
              <a:tabLst>
                <a:tab pos="2088517" algn="r"/>
              </a:tabLst>
              <a:defRPr/>
            </a:lvl1pPr>
          </a:lstStyle>
          <a:p>
            <a:pPr marL="0" marR="0" indent="0" algn="l">
              <a:lnSpc>
                <a:spcPts val="1600"/>
              </a:lnSpc>
              <a:spcAft>
                <a:spcPts val="0"/>
              </a:spcAft>
              <a:tabLst>
                <a:tab pos="3063240" algn="r"/>
              </a:tabLst>
            </a:pPr>
            <a:r>
              <a:rPr lang="en-US" sz="955" spc="0">
                <a:solidFill>
                  <a:srgbClr val="000000"/>
                </a:solidFill>
                <a:latin typeface="Times New Roman" panose="02020603050405020304" pitchFamily="1"/>
              </a:rPr>
              <a:t>C D </a:t>
            </a:r>
          </a:p>
        </p:txBody>
      </p:sp>
    </p:spTree>
    <p:extLst>
      <p:ext uri="{BB962C8B-B14F-4D97-AF65-F5344CB8AC3E}">
        <p14:creationId xmlns:p14="http://schemas.microsoft.com/office/powerpoint/2010/main" val="1829882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2E89"/>
                </a:solidFill>
              </a:defRPr>
            </a:lvl1pPr>
          </a:lstStyle>
          <a:p>
            <a:r>
              <a:rPr lang="en-US" dirty="0"/>
              <a:t>Click to edit Master title style</a:t>
            </a:r>
          </a:p>
        </p:txBody>
      </p:sp>
      <p:sp>
        <p:nvSpPr>
          <p:cNvPr id="3" name="Content Placeholder 2"/>
          <p:cNvSpPr>
            <a:spLocks noGrp="1"/>
          </p:cNvSpPr>
          <p:nvPr>
            <p:ph idx="1"/>
          </p:nvPr>
        </p:nvSpPr>
        <p:spPr>
          <a:xfrm>
            <a:off x="491067" y="1600200"/>
            <a:ext cx="8229600" cy="4525963"/>
          </a:xfrm>
        </p:spPr>
        <p:txBody>
          <a:bodyPr/>
          <a:lstStyle>
            <a:lvl1pPr>
              <a:defRPr>
                <a:solidFill>
                  <a:srgbClr val="002E89"/>
                </a:solidFill>
              </a:defRPr>
            </a:lvl1pPr>
            <a:lvl2pPr>
              <a:defRPr>
                <a:solidFill>
                  <a:srgbClr val="002E89"/>
                </a:solidFill>
              </a:defRPr>
            </a:lvl2pPr>
            <a:lvl3pPr>
              <a:defRPr>
                <a:solidFill>
                  <a:srgbClr val="002E89"/>
                </a:solidFill>
              </a:defRPr>
            </a:lvl3pPr>
            <a:lvl4pPr>
              <a:defRPr>
                <a:solidFill>
                  <a:srgbClr val="002E89"/>
                </a:solidFill>
              </a:defRPr>
            </a:lvl4pPr>
            <a:lvl5pPr>
              <a:defRPr>
                <a:solidFill>
                  <a:srgbClr val="002E89"/>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50770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15571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small" baseline="0"/>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9187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small" baseline="0"/>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88363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small" baseline="0"/>
            </a:lvl1pPr>
          </a:lstStyle>
          <a:p>
            <a:r>
              <a:rPr lang="en-US"/>
              <a:t>Click to edit Master title style</a:t>
            </a:r>
          </a:p>
        </p:txBody>
      </p:sp>
    </p:spTree>
    <p:extLst>
      <p:ext uri="{BB962C8B-B14F-4D97-AF65-F5344CB8AC3E}">
        <p14:creationId xmlns:p14="http://schemas.microsoft.com/office/powerpoint/2010/main" val="2677667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1"/>
          <p:cNvSpPr txBox="1"/>
          <p:nvPr userDrawn="1"/>
        </p:nvSpPr>
        <p:spPr>
          <a:xfrm>
            <a:off x="3695700" y="6477000"/>
            <a:ext cx="1752600" cy="246221"/>
          </a:xfrm>
          <a:prstGeom prst="rect">
            <a:avLst/>
          </a:prstGeom>
          <a:noFill/>
        </p:spPr>
        <p:txBody>
          <a:bodyPr wrap="square" rtlCol="0">
            <a:spAutoFit/>
          </a:bodyPr>
          <a:lstStyle/>
          <a:p>
            <a:pPr algn="ctr"/>
            <a:r>
              <a:rPr lang="en-US" sz="1000" b="1" cap="small" baseline="0" dirty="0">
                <a:solidFill>
                  <a:schemeClr val="bg2">
                    <a:lumMod val="75000"/>
                  </a:schemeClr>
                </a:solidFill>
              </a:rPr>
              <a:t>Confidential Information</a:t>
            </a:r>
          </a:p>
        </p:txBody>
      </p:sp>
    </p:spTree>
    <p:extLst>
      <p:ext uri="{BB962C8B-B14F-4D97-AF65-F5344CB8AC3E}">
        <p14:creationId xmlns:p14="http://schemas.microsoft.com/office/powerpoint/2010/main" val="331297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641048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372141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4"/>
          <p:cNvSpPr/>
          <p:nvPr/>
        </p:nvSpPr>
        <p:spPr>
          <a:xfrm>
            <a:off x="0" y="6675120"/>
            <a:ext cx="9144000" cy="9144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4384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p:nvSpPr>
        <p:spPr>
          <a:xfrm>
            <a:off x="0" y="6766560"/>
            <a:ext cx="9144000" cy="9144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304800" y="6409189"/>
            <a:ext cx="457200" cy="253916"/>
          </a:xfrm>
          <a:prstGeom prst="rect">
            <a:avLst/>
          </a:prstGeom>
          <a:noFill/>
        </p:spPr>
        <p:txBody>
          <a:bodyPr wrap="square" rtlCol="0">
            <a:spAutoFit/>
          </a:bodyPr>
          <a:lstStyle/>
          <a:p>
            <a:pPr algn="ctr"/>
            <a:fld id="{FC8FB319-BF26-4C2E-8AED-9938E5095549}" type="slidenum">
              <a:rPr lang="en-US" sz="1050" b="0" cap="small" baseline="0" smtClean="0">
                <a:solidFill>
                  <a:schemeClr val="bg2"/>
                </a:solidFill>
                <a:latin typeface="+mj-lt"/>
                <a:cs typeface="Times New Roman" pitchFamily="18" charset="0"/>
              </a:rPr>
              <a:pPr algn="ctr"/>
              <a:t>‹#›</a:t>
            </a:fld>
            <a:endParaRPr lang="en-US" sz="1050" b="0" cap="small" baseline="0" dirty="0">
              <a:solidFill>
                <a:schemeClr val="bg2"/>
              </a:solidFill>
              <a:latin typeface="+mj-lt"/>
              <a:cs typeface="Times New Roman" pitchFamily="18" charset="0"/>
            </a:endParaRPr>
          </a:p>
        </p:txBody>
      </p:sp>
      <p:pic>
        <p:nvPicPr>
          <p:cNvPr id="10" name="Picture 9" descr="n8 PPT plate #1.pdf"/>
          <p:cNvPicPr>
            <a:picLocks noChangeAspect="1"/>
          </p:cNvPicPr>
          <p:nvPr/>
        </p:nvPicPr>
        <p:blipFill rotWithShape="1">
          <a:blip r:embed="rId15" cstate="print">
            <a:extLst>
              <a:ext uri="{28A0092B-C50C-407E-A947-70E740481C1C}">
                <a14:useLocalDpi xmlns:a14="http://schemas.microsoft.com/office/drawing/2010/main" val="0"/>
              </a:ext>
            </a:extLst>
          </a:blip>
          <a:srcRect l="84999" t="84523" r="1945" b="-396"/>
          <a:stretch/>
        </p:blipFill>
        <p:spPr>
          <a:xfrm>
            <a:off x="8112727" y="5816601"/>
            <a:ext cx="955073" cy="812799"/>
          </a:xfrm>
          <a:prstGeom prst="rect">
            <a:avLst/>
          </a:prstGeom>
        </p:spPr>
      </p:pic>
    </p:spTree>
    <p:extLst>
      <p:ext uri="{BB962C8B-B14F-4D97-AF65-F5344CB8AC3E}">
        <p14:creationId xmlns:p14="http://schemas.microsoft.com/office/powerpoint/2010/main" val="3147264857"/>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914400" rtl="0" eaLnBrk="1" latinLnBrk="0" hangingPunct="1">
        <a:spcBef>
          <a:spcPct val="0"/>
        </a:spcBef>
        <a:buNone/>
        <a:defRPr sz="4000" b="1" kern="1200" cap="small" baseline="0">
          <a:solidFill>
            <a:schemeClr val="tx1">
              <a:lumMod val="90000"/>
              <a:lumOff val="1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lumMod val="90000"/>
              <a:lumOff val="10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lumMod val="90000"/>
              <a:lumOff val="10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lumMod val="90000"/>
              <a:lumOff val="10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lumMod val="90000"/>
              <a:lumOff val="10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lumMod val="90000"/>
              <a:lumOff val="10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7470E3EF-855F-4655-BDAC-35A420CD8A78}"/>
              </a:ext>
            </a:extLst>
          </p:cNvPr>
          <p:cNvSpPr txBox="1"/>
          <p:nvPr/>
        </p:nvSpPr>
        <p:spPr>
          <a:xfrm>
            <a:off x="1219200" y="1981200"/>
            <a:ext cx="6781800" cy="2585323"/>
          </a:xfrm>
          <a:prstGeom prst="rect">
            <a:avLst/>
          </a:prstGeom>
          <a:noFill/>
        </p:spPr>
        <p:txBody>
          <a:bodyPr wrap="square" rtlCol="0">
            <a:spAutoFit/>
          </a:bodyPr>
          <a:lstStyle/>
          <a:p>
            <a:r>
              <a:rPr lang="en-US" dirty="0"/>
              <a:t>The assay assessed total growth of microorganisms after exposure to a 10</a:t>
            </a:r>
            <a:r>
              <a:rPr lang="en-US" baseline="30000" dirty="0"/>
              <a:t>6 </a:t>
            </a:r>
            <a:r>
              <a:rPr lang="en-US" dirty="0"/>
              <a:t>inoculum for 24 hours. </a:t>
            </a:r>
          </a:p>
          <a:p>
            <a:endParaRPr lang="en-US" dirty="0"/>
          </a:p>
          <a:p>
            <a:r>
              <a:rPr lang="en-US" dirty="0"/>
              <a:t>A 3 cm segment of an ETT is placed in a well of a 6 well plate. 7 mL of inoculum is placed in each well. The samples are placed on a rotary shaker and incubated at 37</a:t>
            </a:r>
            <a:r>
              <a:rPr lang="en-US" dirty="0">
                <a:sym typeface="Symbol" panose="05050102010706020507" pitchFamily="18" charset="2"/>
              </a:rPr>
              <a:t></a:t>
            </a:r>
            <a:r>
              <a:rPr lang="en-US" dirty="0"/>
              <a:t>2</a:t>
            </a:r>
            <a:r>
              <a:rPr lang="en-US" dirty="0">
                <a:sym typeface="Symbol" panose="05050102010706020507" pitchFamily="18" charset="2"/>
              </a:rPr>
              <a:t></a:t>
            </a:r>
            <a:r>
              <a:rPr lang="en-US" dirty="0"/>
              <a:t>C for 24 hours.  At the end of 24 hours the bacteria in the inoculum as well as the adherent biomass on the ETT are determined. </a:t>
            </a:r>
          </a:p>
          <a:p>
            <a:endParaRPr lang="en-US" dirty="0"/>
          </a:p>
        </p:txBody>
      </p:sp>
    </p:spTree>
    <p:extLst>
      <p:ext uri="{BB962C8B-B14F-4D97-AF65-F5344CB8AC3E}">
        <p14:creationId xmlns:p14="http://schemas.microsoft.com/office/powerpoint/2010/main" val="1671517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64738-F331-4FA6-B484-F303916A4830}"/>
              </a:ext>
            </a:extLst>
          </p:cNvPr>
          <p:cNvSpPr>
            <a:spLocks noGrp="1"/>
          </p:cNvSpPr>
          <p:nvPr>
            <p:ph type="title"/>
          </p:nvPr>
        </p:nvSpPr>
        <p:spPr/>
        <p:txBody>
          <a:bodyPr>
            <a:normAutofit fontScale="90000"/>
          </a:bodyPr>
          <a:lstStyle/>
          <a:p>
            <a:r>
              <a:rPr lang="en-US" dirty="0"/>
              <a:t>Pseudomonas</a:t>
            </a:r>
            <a:br>
              <a:rPr lang="en-US" dirty="0"/>
            </a:br>
            <a:endParaRPr lang="en-US" dirty="0"/>
          </a:p>
        </p:txBody>
      </p:sp>
      <p:graphicFrame>
        <p:nvGraphicFramePr>
          <p:cNvPr id="6" name="Content Placeholder 5">
            <a:extLst>
              <a:ext uri="{FF2B5EF4-FFF2-40B4-BE49-F238E27FC236}">
                <a16:creationId xmlns:a16="http://schemas.microsoft.com/office/drawing/2014/main" id="{6B9389B4-01D2-4B05-95BD-C7361C7D7F38}"/>
              </a:ext>
            </a:extLst>
          </p:cNvPr>
          <p:cNvGraphicFramePr>
            <a:graphicFrameLocks noGrp="1"/>
          </p:cNvGraphicFramePr>
          <p:nvPr>
            <p:ph idx="1"/>
            <p:extLst>
              <p:ext uri="{D42A27DB-BD31-4B8C-83A1-F6EECF244321}">
                <p14:modId xmlns:p14="http://schemas.microsoft.com/office/powerpoint/2010/main" val="1898786802"/>
              </p:ext>
            </p:extLst>
          </p:nvPr>
        </p:nvGraphicFramePr>
        <p:xfrm>
          <a:off x="2497444" y="1386840"/>
          <a:ext cx="4157662" cy="3809999"/>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EE8A72B5-CC29-42B5-B387-7C4254F7CA2F}"/>
              </a:ext>
            </a:extLst>
          </p:cNvPr>
          <p:cNvSpPr txBox="1"/>
          <p:nvPr/>
        </p:nvSpPr>
        <p:spPr>
          <a:xfrm rot="-5400000">
            <a:off x="1389830" y="3320534"/>
            <a:ext cx="1828800" cy="369332"/>
          </a:xfrm>
          <a:prstGeom prst="rect">
            <a:avLst/>
          </a:prstGeom>
          <a:noFill/>
        </p:spPr>
        <p:txBody>
          <a:bodyPr wrap="square" rtlCol="0">
            <a:spAutoFit/>
          </a:bodyPr>
          <a:lstStyle/>
          <a:p>
            <a:r>
              <a:rPr lang="en-US" dirty="0"/>
              <a:t>Log</a:t>
            </a:r>
            <a:r>
              <a:rPr lang="en-US" baseline="-25000" dirty="0"/>
              <a:t>10  </a:t>
            </a:r>
            <a:r>
              <a:rPr lang="en-US" dirty="0" err="1"/>
              <a:t>cfu</a:t>
            </a:r>
            <a:r>
              <a:rPr lang="en-US" dirty="0"/>
              <a:t>/device</a:t>
            </a:r>
          </a:p>
        </p:txBody>
      </p:sp>
      <p:sp>
        <p:nvSpPr>
          <p:cNvPr id="8" name="TextBox 7">
            <a:extLst>
              <a:ext uri="{FF2B5EF4-FFF2-40B4-BE49-F238E27FC236}">
                <a16:creationId xmlns:a16="http://schemas.microsoft.com/office/drawing/2014/main" id="{62A91C9F-7EB0-441B-8A2B-E78AB7804558}"/>
              </a:ext>
            </a:extLst>
          </p:cNvPr>
          <p:cNvSpPr txBox="1"/>
          <p:nvPr/>
        </p:nvSpPr>
        <p:spPr>
          <a:xfrm>
            <a:off x="1828800" y="5484691"/>
            <a:ext cx="5943600" cy="369332"/>
          </a:xfrm>
          <a:prstGeom prst="rect">
            <a:avLst/>
          </a:prstGeom>
          <a:noFill/>
        </p:spPr>
        <p:txBody>
          <a:bodyPr wrap="square" rtlCol="0">
            <a:spAutoFit/>
          </a:bodyPr>
          <a:lstStyle/>
          <a:p>
            <a:r>
              <a:rPr lang="en-US" dirty="0"/>
              <a:t>Greater than 99.9999% Reduction in microorganism growth.</a:t>
            </a:r>
          </a:p>
        </p:txBody>
      </p:sp>
    </p:spTree>
    <p:extLst>
      <p:ext uri="{BB962C8B-B14F-4D97-AF65-F5344CB8AC3E}">
        <p14:creationId xmlns:p14="http://schemas.microsoft.com/office/powerpoint/2010/main" val="2918494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64738-F331-4FA6-B484-F303916A4830}"/>
              </a:ext>
            </a:extLst>
          </p:cNvPr>
          <p:cNvSpPr>
            <a:spLocks noGrp="1"/>
          </p:cNvSpPr>
          <p:nvPr>
            <p:ph type="title"/>
          </p:nvPr>
        </p:nvSpPr>
        <p:spPr/>
        <p:txBody>
          <a:bodyPr/>
          <a:lstStyle/>
          <a:p>
            <a:r>
              <a:rPr lang="en-US" dirty="0"/>
              <a:t>Staph</a:t>
            </a:r>
          </a:p>
        </p:txBody>
      </p:sp>
      <p:graphicFrame>
        <p:nvGraphicFramePr>
          <p:cNvPr id="6" name="Content Placeholder 5">
            <a:extLst>
              <a:ext uri="{FF2B5EF4-FFF2-40B4-BE49-F238E27FC236}">
                <a16:creationId xmlns:a16="http://schemas.microsoft.com/office/drawing/2014/main" id="{6B9389B4-01D2-4B05-95BD-C7361C7D7F38}"/>
              </a:ext>
            </a:extLst>
          </p:cNvPr>
          <p:cNvGraphicFramePr>
            <a:graphicFrameLocks noGrp="1"/>
          </p:cNvGraphicFramePr>
          <p:nvPr>
            <p:ph idx="1"/>
            <p:extLst>
              <p:ext uri="{D42A27DB-BD31-4B8C-83A1-F6EECF244321}">
                <p14:modId xmlns:p14="http://schemas.microsoft.com/office/powerpoint/2010/main" val="2611438962"/>
              </p:ext>
            </p:extLst>
          </p:nvPr>
        </p:nvGraphicFramePr>
        <p:xfrm>
          <a:off x="2590800" y="1524000"/>
          <a:ext cx="4157662" cy="3809999"/>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3C60FDBA-A430-4F70-B8A4-4BA88F9A9A54}"/>
              </a:ext>
            </a:extLst>
          </p:cNvPr>
          <p:cNvSpPr txBox="1"/>
          <p:nvPr/>
        </p:nvSpPr>
        <p:spPr>
          <a:xfrm rot="-5400000">
            <a:off x="1403866" y="2939534"/>
            <a:ext cx="1828800" cy="369332"/>
          </a:xfrm>
          <a:prstGeom prst="rect">
            <a:avLst/>
          </a:prstGeom>
          <a:noFill/>
        </p:spPr>
        <p:txBody>
          <a:bodyPr wrap="square" rtlCol="0">
            <a:spAutoFit/>
          </a:bodyPr>
          <a:lstStyle/>
          <a:p>
            <a:r>
              <a:rPr lang="en-US" dirty="0"/>
              <a:t>Log</a:t>
            </a:r>
            <a:r>
              <a:rPr lang="en-US" baseline="-25000" dirty="0"/>
              <a:t>10  </a:t>
            </a:r>
            <a:r>
              <a:rPr lang="en-US" dirty="0" err="1"/>
              <a:t>cfu</a:t>
            </a:r>
            <a:r>
              <a:rPr lang="en-US" dirty="0"/>
              <a:t>/device</a:t>
            </a:r>
          </a:p>
        </p:txBody>
      </p:sp>
      <p:sp>
        <p:nvSpPr>
          <p:cNvPr id="7" name="TextBox 6">
            <a:extLst>
              <a:ext uri="{FF2B5EF4-FFF2-40B4-BE49-F238E27FC236}">
                <a16:creationId xmlns:a16="http://schemas.microsoft.com/office/drawing/2014/main" id="{7B5543B1-AB18-41B9-8F0E-59946AC44904}"/>
              </a:ext>
            </a:extLst>
          </p:cNvPr>
          <p:cNvSpPr txBox="1"/>
          <p:nvPr/>
        </p:nvSpPr>
        <p:spPr>
          <a:xfrm>
            <a:off x="1828800" y="5562600"/>
            <a:ext cx="5943600" cy="369332"/>
          </a:xfrm>
          <a:prstGeom prst="rect">
            <a:avLst/>
          </a:prstGeom>
          <a:noFill/>
        </p:spPr>
        <p:txBody>
          <a:bodyPr wrap="square" rtlCol="0">
            <a:spAutoFit/>
          </a:bodyPr>
          <a:lstStyle/>
          <a:p>
            <a:r>
              <a:rPr lang="en-US" dirty="0"/>
              <a:t>Greater than 99.9999% Reduction in microorganism growth.</a:t>
            </a:r>
          </a:p>
        </p:txBody>
      </p:sp>
    </p:spTree>
    <p:extLst>
      <p:ext uri="{BB962C8B-B14F-4D97-AF65-F5344CB8AC3E}">
        <p14:creationId xmlns:p14="http://schemas.microsoft.com/office/powerpoint/2010/main" val="280810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64738-F331-4FA6-B484-F303916A4830}"/>
              </a:ext>
            </a:extLst>
          </p:cNvPr>
          <p:cNvSpPr>
            <a:spLocks noGrp="1"/>
          </p:cNvSpPr>
          <p:nvPr>
            <p:ph type="title"/>
          </p:nvPr>
        </p:nvSpPr>
        <p:spPr/>
        <p:txBody>
          <a:bodyPr/>
          <a:lstStyle/>
          <a:p>
            <a:r>
              <a:rPr lang="en-US" dirty="0"/>
              <a:t>Klebsiella</a:t>
            </a:r>
          </a:p>
        </p:txBody>
      </p:sp>
      <p:graphicFrame>
        <p:nvGraphicFramePr>
          <p:cNvPr id="6" name="Content Placeholder 5">
            <a:extLst>
              <a:ext uri="{FF2B5EF4-FFF2-40B4-BE49-F238E27FC236}">
                <a16:creationId xmlns:a16="http://schemas.microsoft.com/office/drawing/2014/main" id="{6B9389B4-01D2-4B05-95BD-C7361C7D7F38}"/>
              </a:ext>
            </a:extLst>
          </p:cNvPr>
          <p:cNvGraphicFramePr>
            <a:graphicFrameLocks noGrp="1"/>
          </p:cNvGraphicFramePr>
          <p:nvPr>
            <p:ph idx="1"/>
            <p:extLst>
              <p:ext uri="{D42A27DB-BD31-4B8C-83A1-F6EECF244321}">
                <p14:modId xmlns:p14="http://schemas.microsoft.com/office/powerpoint/2010/main" val="4270483058"/>
              </p:ext>
            </p:extLst>
          </p:nvPr>
        </p:nvGraphicFramePr>
        <p:xfrm>
          <a:off x="2590800" y="1524000"/>
          <a:ext cx="4157662" cy="3809999"/>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9FAEFC82-D5AB-47EB-929A-15804F43A414}"/>
              </a:ext>
            </a:extLst>
          </p:cNvPr>
          <p:cNvSpPr txBox="1"/>
          <p:nvPr/>
        </p:nvSpPr>
        <p:spPr>
          <a:xfrm rot="-5400000">
            <a:off x="1460399" y="2863334"/>
            <a:ext cx="1828800" cy="369332"/>
          </a:xfrm>
          <a:prstGeom prst="rect">
            <a:avLst/>
          </a:prstGeom>
          <a:noFill/>
        </p:spPr>
        <p:txBody>
          <a:bodyPr wrap="square" rtlCol="0">
            <a:spAutoFit/>
          </a:bodyPr>
          <a:lstStyle/>
          <a:p>
            <a:r>
              <a:rPr lang="en-US" dirty="0"/>
              <a:t>Log</a:t>
            </a:r>
            <a:r>
              <a:rPr lang="en-US" baseline="-25000" dirty="0"/>
              <a:t>10  </a:t>
            </a:r>
            <a:r>
              <a:rPr lang="en-US" dirty="0" err="1"/>
              <a:t>cfu</a:t>
            </a:r>
            <a:r>
              <a:rPr lang="en-US" dirty="0"/>
              <a:t>/device</a:t>
            </a:r>
          </a:p>
        </p:txBody>
      </p:sp>
      <p:sp>
        <p:nvSpPr>
          <p:cNvPr id="7" name="TextBox 6">
            <a:extLst>
              <a:ext uri="{FF2B5EF4-FFF2-40B4-BE49-F238E27FC236}">
                <a16:creationId xmlns:a16="http://schemas.microsoft.com/office/drawing/2014/main" id="{9901DAB9-3FB6-4110-851B-F8A6449AC2C7}"/>
              </a:ext>
            </a:extLst>
          </p:cNvPr>
          <p:cNvSpPr txBox="1"/>
          <p:nvPr/>
        </p:nvSpPr>
        <p:spPr>
          <a:xfrm>
            <a:off x="1828800" y="5562600"/>
            <a:ext cx="5943600" cy="369332"/>
          </a:xfrm>
          <a:prstGeom prst="rect">
            <a:avLst/>
          </a:prstGeom>
          <a:noFill/>
        </p:spPr>
        <p:txBody>
          <a:bodyPr wrap="square" rtlCol="0">
            <a:spAutoFit/>
          </a:bodyPr>
          <a:lstStyle/>
          <a:p>
            <a:r>
              <a:rPr lang="en-US" dirty="0"/>
              <a:t>Greater than 99.9999% Reduction in microorganism growth.</a:t>
            </a:r>
          </a:p>
        </p:txBody>
      </p:sp>
    </p:spTree>
    <p:extLst>
      <p:ext uri="{BB962C8B-B14F-4D97-AF65-F5344CB8AC3E}">
        <p14:creationId xmlns:p14="http://schemas.microsoft.com/office/powerpoint/2010/main" val="3934524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64738-F331-4FA6-B484-F303916A4830}"/>
              </a:ext>
            </a:extLst>
          </p:cNvPr>
          <p:cNvSpPr>
            <a:spLocks noGrp="1"/>
          </p:cNvSpPr>
          <p:nvPr>
            <p:ph type="title"/>
          </p:nvPr>
        </p:nvSpPr>
        <p:spPr/>
        <p:txBody>
          <a:bodyPr/>
          <a:lstStyle/>
          <a:p>
            <a:r>
              <a:rPr lang="en-US" dirty="0"/>
              <a:t>Acinetobacter</a:t>
            </a:r>
          </a:p>
        </p:txBody>
      </p:sp>
      <p:graphicFrame>
        <p:nvGraphicFramePr>
          <p:cNvPr id="6" name="Content Placeholder 5">
            <a:extLst>
              <a:ext uri="{FF2B5EF4-FFF2-40B4-BE49-F238E27FC236}">
                <a16:creationId xmlns:a16="http://schemas.microsoft.com/office/drawing/2014/main" id="{6B9389B4-01D2-4B05-95BD-C7361C7D7F38}"/>
              </a:ext>
            </a:extLst>
          </p:cNvPr>
          <p:cNvGraphicFramePr>
            <a:graphicFrameLocks noGrp="1"/>
          </p:cNvGraphicFramePr>
          <p:nvPr>
            <p:ph idx="1"/>
            <p:extLst>
              <p:ext uri="{D42A27DB-BD31-4B8C-83A1-F6EECF244321}">
                <p14:modId xmlns:p14="http://schemas.microsoft.com/office/powerpoint/2010/main" val="563065892"/>
              </p:ext>
            </p:extLst>
          </p:nvPr>
        </p:nvGraphicFramePr>
        <p:xfrm>
          <a:off x="2590800" y="1524000"/>
          <a:ext cx="4157662" cy="3809999"/>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3EDB6907-0153-4F26-A1AF-BB3879B1C16B}"/>
              </a:ext>
            </a:extLst>
          </p:cNvPr>
          <p:cNvSpPr txBox="1"/>
          <p:nvPr/>
        </p:nvSpPr>
        <p:spPr>
          <a:xfrm rot="-5400000">
            <a:off x="1528054" y="2863334"/>
            <a:ext cx="1828800" cy="369332"/>
          </a:xfrm>
          <a:prstGeom prst="rect">
            <a:avLst/>
          </a:prstGeom>
          <a:noFill/>
        </p:spPr>
        <p:txBody>
          <a:bodyPr wrap="square" rtlCol="0">
            <a:spAutoFit/>
          </a:bodyPr>
          <a:lstStyle/>
          <a:p>
            <a:r>
              <a:rPr lang="en-US" dirty="0"/>
              <a:t>Log</a:t>
            </a:r>
            <a:r>
              <a:rPr lang="en-US" baseline="-25000" dirty="0"/>
              <a:t>10  </a:t>
            </a:r>
            <a:r>
              <a:rPr lang="en-US" dirty="0" err="1"/>
              <a:t>cfu</a:t>
            </a:r>
            <a:r>
              <a:rPr lang="en-US" dirty="0"/>
              <a:t>/device</a:t>
            </a:r>
          </a:p>
        </p:txBody>
      </p:sp>
      <p:sp>
        <p:nvSpPr>
          <p:cNvPr id="7" name="TextBox 6">
            <a:extLst>
              <a:ext uri="{FF2B5EF4-FFF2-40B4-BE49-F238E27FC236}">
                <a16:creationId xmlns:a16="http://schemas.microsoft.com/office/drawing/2014/main" id="{EC735472-9B2C-4CB7-8FCD-32D652153188}"/>
              </a:ext>
            </a:extLst>
          </p:cNvPr>
          <p:cNvSpPr txBox="1"/>
          <p:nvPr/>
        </p:nvSpPr>
        <p:spPr>
          <a:xfrm>
            <a:off x="1828800" y="5562600"/>
            <a:ext cx="5943600" cy="369332"/>
          </a:xfrm>
          <a:prstGeom prst="rect">
            <a:avLst/>
          </a:prstGeom>
          <a:noFill/>
        </p:spPr>
        <p:txBody>
          <a:bodyPr wrap="square" rtlCol="0">
            <a:spAutoFit/>
          </a:bodyPr>
          <a:lstStyle/>
          <a:p>
            <a:r>
              <a:rPr lang="en-US" dirty="0"/>
              <a:t>Greater than 99.9999% Reduction in microorganism growth.</a:t>
            </a:r>
          </a:p>
        </p:txBody>
      </p:sp>
    </p:spTree>
    <p:extLst>
      <p:ext uri="{BB962C8B-B14F-4D97-AF65-F5344CB8AC3E}">
        <p14:creationId xmlns:p14="http://schemas.microsoft.com/office/powerpoint/2010/main" val="1493002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64738-F331-4FA6-B484-F303916A4830}"/>
              </a:ext>
            </a:extLst>
          </p:cNvPr>
          <p:cNvSpPr>
            <a:spLocks noGrp="1"/>
          </p:cNvSpPr>
          <p:nvPr>
            <p:ph type="title"/>
          </p:nvPr>
        </p:nvSpPr>
        <p:spPr/>
        <p:txBody>
          <a:bodyPr/>
          <a:lstStyle/>
          <a:p>
            <a:r>
              <a:rPr lang="en-US" dirty="0"/>
              <a:t>Candida</a:t>
            </a:r>
          </a:p>
        </p:txBody>
      </p:sp>
      <p:graphicFrame>
        <p:nvGraphicFramePr>
          <p:cNvPr id="6" name="Content Placeholder 5">
            <a:extLst>
              <a:ext uri="{FF2B5EF4-FFF2-40B4-BE49-F238E27FC236}">
                <a16:creationId xmlns:a16="http://schemas.microsoft.com/office/drawing/2014/main" id="{6B9389B4-01D2-4B05-95BD-C7361C7D7F38}"/>
              </a:ext>
            </a:extLst>
          </p:cNvPr>
          <p:cNvGraphicFramePr>
            <a:graphicFrameLocks noGrp="1"/>
          </p:cNvGraphicFramePr>
          <p:nvPr>
            <p:ph idx="1"/>
            <p:extLst>
              <p:ext uri="{D42A27DB-BD31-4B8C-83A1-F6EECF244321}">
                <p14:modId xmlns:p14="http://schemas.microsoft.com/office/powerpoint/2010/main" val="3344625504"/>
              </p:ext>
            </p:extLst>
          </p:nvPr>
        </p:nvGraphicFramePr>
        <p:xfrm>
          <a:off x="2590800" y="1524000"/>
          <a:ext cx="4157662" cy="3809999"/>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a:extLst>
              <a:ext uri="{FF2B5EF4-FFF2-40B4-BE49-F238E27FC236}">
                <a16:creationId xmlns:a16="http://schemas.microsoft.com/office/drawing/2014/main" id="{6C6219EB-935C-4874-B3B2-17456ED363D7}"/>
              </a:ext>
            </a:extLst>
          </p:cNvPr>
          <p:cNvSpPr txBox="1"/>
          <p:nvPr/>
        </p:nvSpPr>
        <p:spPr>
          <a:xfrm rot="-5400000">
            <a:off x="1491734" y="2939534"/>
            <a:ext cx="1828800" cy="369332"/>
          </a:xfrm>
          <a:prstGeom prst="rect">
            <a:avLst/>
          </a:prstGeom>
          <a:noFill/>
        </p:spPr>
        <p:txBody>
          <a:bodyPr wrap="square" rtlCol="0">
            <a:spAutoFit/>
          </a:bodyPr>
          <a:lstStyle/>
          <a:p>
            <a:r>
              <a:rPr lang="en-US" dirty="0"/>
              <a:t>Log</a:t>
            </a:r>
            <a:r>
              <a:rPr lang="en-US" baseline="-25000" dirty="0"/>
              <a:t>10  </a:t>
            </a:r>
            <a:r>
              <a:rPr lang="en-US" dirty="0" err="1"/>
              <a:t>cfu</a:t>
            </a:r>
            <a:r>
              <a:rPr lang="en-US" dirty="0"/>
              <a:t>/device</a:t>
            </a:r>
          </a:p>
        </p:txBody>
      </p:sp>
      <p:sp>
        <p:nvSpPr>
          <p:cNvPr id="3" name="TextBox 2">
            <a:extLst>
              <a:ext uri="{FF2B5EF4-FFF2-40B4-BE49-F238E27FC236}">
                <a16:creationId xmlns:a16="http://schemas.microsoft.com/office/drawing/2014/main" id="{2E03ACCA-49BA-439E-9AE6-DBB380A89BD1}"/>
              </a:ext>
            </a:extLst>
          </p:cNvPr>
          <p:cNvSpPr txBox="1"/>
          <p:nvPr/>
        </p:nvSpPr>
        <p:spPr>
          <a:xfrm>
            <a:off x="1828800" y="5562600"/>
            <a:ext cx="5943600" cy="369332"/>
          </a:xfrm>
          <a:prstGeom prst="rect">
            <a:avLst/>
          </a:prstGeom>
          <a:noFill/>
        </p:spPr>
        <p:txBody>
          <a:bodyPr wrap="square" rtlCol="0">
            <a:spAutoFit/>
          </a:bodyPr>
          <a:lstStyle/>
          <a:p>
            <a:r>
              <a:rPr lang="en-US" dirty="0"/>
              <a:t>Greater than 99.9999% Reduction in microorganism growth.</a:t>
            </a:r>
          </a:p>
        </p:txBody>
      </p:sp>
    </p:spTree>
    <p:extLst>
      <p:ext uri="{BB962C8B-B14F-4D97-AF65-F5344CB8AC3E}">
        <p14:creationId xmlns:p14="http://schemas.microsoft.com/office/powerpoint/2010/main" val="3491859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B18BE-9E3C-4C12-93F0-6E87D8AECF28}"/>
              </a:ext>
            </a:extLst>
          </p:cNvPr>
          <p:cNvSpPr>
            <a:spLocks noGrp="1"/>
          </p:cNvSpPr>
          <p:nvPr>
            <p:ph type="title"/>
          </p:nvPr>
        </p:nvSpPr>
        <p:spPr/>
        <p:txBody>
          <a:bodyPr/>
          <a:lstStyle/>
          <a:p>
            <a:r>
              <a:rPr lang="en-US" dirty="0"/>
              <a:t>Duration of Activity</a:t>
            </a:r>
          </a:p>
        </p:txBody>
      </p:sp>
      <p:pic>
        <p:nvPicPr>
          <p:cNvPr id="4" name="Content Placeholder 3">
            <a:extLst>
              <a:ext uri="{FF2B5EF4-FFF2-40B4-BE49-F238E27FC236}">
                <a16:creationId xmlns:a16="http://schemas.microsoft.com/office/drawing/2014/main" id="{79C025A4-AE34-47C6-B784-F2FFBBE65CBA}"/>
              </a:ext>
            </a:extLst>
          </p:cNvPr>
          <p:cNvPicPr>
            <a:picLocks noGrp="1"/>
          </p:cNvPicPr>
          <p:nvPr>
            <p:ph idx="1"/>
          </p:nvPr>
        </p:nvPicPr>
        <p:blipFill rotWithShape="1">
          <a:blip r:embed="rId2">
            <a:extLst>
              <a:ext uri="{28A0092B-C50C-407E-A947-70E740481C1C}">
                <a14:useLocalDpi xmlns:a14="http://schemas.microsoft.com/office/drawing/2010/main" val="0"/>
              </a:ext>
            </a:extLst>
          </a:blip>
          <a:srcRect t="42907"/>
          <a:stretch/>
        </p:blipFill>
        <p:spPr bwMode="auto">
          <a:xfrm>
            <a:off x="609600" y="4648200"/>
            <a:ext cx="8229600" cy="1013923"/>
          </a:xfrm>
          <a:prstGeom prst="rect">
            <a:avLst/>
          </a:prstGeom>
          <a:noFill/>
          <a:ln>
            <a:noFill/>
          </a:ln>
        </p:spPr>
      </p:pic>
      <p:sp>
        <p:nvSpPr>
          <p:cNvPr id="6" name="Rectangle 5">
            <a:extLst>
              <a:ext uri="{FF2B5EF4-FFF2-40B4-BE49-F238E27FC236}">
                <a16:creationId xmlns:a16="http://schemas.microsoft.com/office/drawing/2014/main" id="{72DE7601-CA54-410E-9857-975FB888B939}"/>
              </a:ext>
            </a:extLst>
          </p:cNvPr>
          <p:cNvSpPr/>
          <p:nvPr/>
        </p:nvSpPr>
        <p:spPr>
          <a:xfrm>
            <a:off x="470731" y="1586359"/>
            <a:ext cx="7924800" cy="2862322"/>
          </a:xfrm>
          <a:prstGeom prst="rect">
            <a:avLst/>
          </a:prstGeom>
        </p:spPr>
        <p:txBody>
          <a:bodyPr wrap="square">
            <a:spAutoFit/>
          </a:bodyPr>
          <a:lstStyle/>
          <a:p>
            <a:r>
              <a:rPr lang="en-US" dirty="0">
                <a:latin typeface="Arial" panose="020B0604020202020204" pitchFamily="34" charset="0"/>
                <a:ea typeface="Calibri" panose="020F0502020204030204" pitchFamily="34" charset="0"/>
              </a:rPr>
              <a:t>Antibacterial testing involved immersing 5mm tube segments in 10% TSB in PBS (1.0 mL) and inoculating with </a:t>
            </a:r>
            <a:r>
              <a:rPr lang="en-US" i="1" dirty="0">
                <a:latin typeface="Arial" panose="020B0604020202020204" pitchFamily="34" charset="0"/>
                <a:ea typeface="Calibri" panose="020F0502020204030204" pitchFamily="34" charset="0"/>
              </a:rPr>
              <a:t>Pseudomonas aeruginosa (PA01) @ </a:t>
            </a:r>
            <a:r>
              <a:rPr lang="en-US" dirty="0">
                <a:latin typeface="Arial" panose="020B0604020202020204" pitchFamily="34" charset="0"/>
                <a:ea typeface="Calibri" panose="020F0502020204030204" pitchFamily="34" charset="0"/>
              </a:rPr>
              <a:t>10</a:t>
            </a:r>
            <a:r>
              <a:rPr lang="en-US" baseline="30000" dirty="0">
                <a:latin typeface="Arial" panose="020B0604020202020204" pitchFamily="34" charset="0"/>
                <a:ea typeface="Calibri" panose="020F0502020204030204" pitchFamily="34" charset="0"/>
              </a:rPr>
              <a:t>6</a:t>
            </a:r>
            <a:r>
              <a:rPr lang="en-US" dirty="0">
                <a:latin typeface="Arial" panose="020B0604020202020204" pitchFamily="34" charset="0"/>
                <a:ea typeface="Calibri" panose="020F0502020204030204" pitchFamily="34" charset="0"/>
              </a:rPr>
              <a:t> colony forming units (CFU).  Samples were incubated for 24 hours, and bacterial growth in the medium was assayed visually (i.e., turbidity). After 24 hours of incubation, tube segments were immersed in fresh growth media (10% TSB in PBS, 1 mL), re-inoculated, and incubated.  This procedure was repeated every 24 h until bacterial growth was observed in the growth medium for consecutive 24-hour periods.</a:t>
            </a:r>
          </a:p>
          <a:p>
            <a:endParaRPr lang="en-US" dirty="0">
              <a:latin typeface="Arial" panose="020B0604020202020204" pitchFamily="34" charset="0"/>
            </a:endParaRPr>
          </a:p>
          <a:p>
            <a:r>
              <a:rPr lang="en-US" dirty="0">
                <a:latin typeface="Arial" panose="020B0604020202020204" pitchFamily="34" charset="0"/>
              </a:rPr>
              <a:t>The CeraShield ETT was able to suppress growth for 7 days.</a:t>
            </a:r>
            <a:endParaRPr lang="en-US" dirty="0"/>
          </a:p>
        </p:txBody>
      </p:sp>
    </p:spTree>
    <p:extLst>
      <p:ext uri="{BB962C8B-B14F-4D97-AF65-F5344CB8AC3E}">
        <p14:creationId xmlns:p14="http://schemas.microsoft.com/office/powerpoint/2010/main" val="2647525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8 Medical Proposal_03.26.2013">
  <a:themeElements>
    <a:clrScheme name="N8 Medical Standard">
      <a:dk1>
        <a:srgbClr val="002060"/>
      </a:dk1>
      <a:lt1>
        <a:sysClr val="window" lastClr="FFFFFF"/>
      </a:lt1>
      <a:dk2>
        <a:srgbClr val="00B0F0"/>
      </a:dk2>
      <a:lt2>
        <a:srgbClr val="5F5F5F"/>
      </a:lt2>
      <a:accent1>
        <a:srgbClr val="002060"/>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N8 Medical Metal v1</Template>
  <TotalTime>84087</TotalTime>
  <Words>279</Words>
  <Application>Microsoft Office PowerPoint</Application>
  <PresentationFormat>On-screen Show (4:3)</PresentationFormat>
  <Paragraphs>22</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Symbol</vt:lpstr>
      <vt:lpstr>Times New Roman</vt:lpstr>
      <vt:lpstr>N8 Medical Proposal_03.26.2013</vt:lpstr>
      <vt:lpstr>PowerPoint Presentation</vt:lpstr>
      <vt:lpstr>Pseudomonas </vt:lpstr>
      <vt:lpstr>Staph</vt:lpstr>
      <vt:lpstr>Klebsiella</vt:lpstr>
      <vt:lpstr>Acinetobacter</vt:lpstr>
      <vt:lpstr>Candida</vt:lpstr>
      <vt:lpstr>Duration of Activity</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Drug Development at a Venture Capital-backed Startup</dc:title>
  <dc:creator>Michael Triplett</dc:creator>
  <cp:lastModifiedBy>Carl Genberg</cp:lastModifiedBy>
  <cp:revision>1804</cp:revision>
  <cp:lastPrinted>2017-04-29T22:09:43Z</cp:lastPrinted>
  <dcterms:created xsi:type="dcterms:W3CDTF">2013-03-31T22:01:31Z</dcterms:created>
  <dcterms:modified xsi:type="dcterms:W3CDTF">2018-02-21T02:39:52Z</dcterms:modified>
</cp:coreProperties>
</file>